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10" r:id="rId2"/>
    <p:sldId id="311" r:id="rId3"/>
    <p:sldId id="283" r:id="rId4"/>
    <p:sldId id="287" r:id="rId5"/>
    <p:sldId id="292" r:id="rId6"/>
    <p:sldId id="288" r:id="rId7"/>
    <p:sldId id="290" r:id="rId8"/>
    <p:sldId id="293" r:id="rId9"/>
    <p:sldId id="294" r:id="rId10"/>
    <p:sldId id="305" r:id="rId11"/>
    <p:sldId id="306" r:id="rId12"/>
    <p:sldId id="302" r:id="rId13"/>
    <p:sldId id="257" r:id="rId14"/>
    <p:sldId id="298" r:id="rId15"/>
    <p:sldId id="300" r:id="rId16"/>
    <p:sldId id="299" r:id="rId17"/>
    <p:sldId id="301" r:id="rId18"/>
    <p:sldId id="303" r:id="rId19"/>
    <p:sldId id="307" r:id="rId20"/>
    <p:sldId id="308" r:id="rId21"/>
    <p:sldId id="304" r:id="rId22"/>
    <p:sldId id="271" r:id="rId23"/>
    <p:sldId id="272" r:id="rId24"/>
    <p:sldId id="280" r:id="rId25"/>
    <p:sldId id="285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8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8ACAF6B-E4AE-4534-82BF-C39B1798BA7F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A70048A-BD88-42D6-8504-6B5C1D09A2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A1E05C-11BC-40D7-A7AE-EE7E6192F369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67BB5-3F46-4E22-880F-4754D5245758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55714-9E8B-498A-9E41-8CC43961A2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ED006-0891-4F9B-83A1-C345435DA24E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01AA9-E791-471E-A410-36CE417D8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3DD8D-E315-4756-A485-DCFB5D525D8A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37879-391E-430F-9A02-37C3579138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E86A0-61DE-4E19-886D-C66C5EFADC92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C6700-E15D-4D22-8507-4C1B98ADFD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DD4AE-D4B8-4992-A8F9-CD9A8DD65C34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4FD4A-3B7C-49F6-8EDB-3157B11C97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C6F79-9842-4EF0-8ACD-E6DB2BFD0F51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AF777-60DA-4055-933C-B0257554A1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1D0E7-D405-41DA-81E9-591D359BA215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AD68A-061D-498A-929B-5333183CAB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25F6F-4711-47E2-9EC5-107F8406556D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50C22-34AF-463E-82ED-635583241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448D5-DB3D-4D94-A493-A85491274B37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2436D-C502-4C39-B67F-5663BDE7F5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49786-1656-4A18-9347-E2BC787EF54C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12E70-A182-400A-B173-2A952B64A3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A266C-FB22-423A-B1EA-3640A02439A8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2A05E-4748-4832-8C2D-250FC03B0E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693481-916D-419D-B45C-03F97FE6C81A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596419-8513-403F-A75B-96C8BD05E7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dmin\Desktop\&#1089;&#1077;&#1084;&#1080;&#1085;&#1072;&#1088;%20&#1087;&#1088;&#1077;&#1079;&#1077;&#1085;&#1090;&#1072;&#1094;&#1080;&#1103;\Soft%20skills%20&#1080;%20&#1086;&#1073;&#1088;&#1072;&#1079;&#1086;&#1074;&#1072;&#1085;&#1080;&#1077;%20&#1076;&#1083;&#1080;&#1085;&#1086;&#1102;%20&#1074;%20&#1078;&#1080;&#1079;&#1085;&#1100;.mp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2130425"/>
            <a:ext cx="8424863" cy="14700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rgbClr val="C00000"/>
                </a:solidFill>
              </a:rPr>
              <a:t>Диагностика развития </a:t>
            </a:r>
            <a:r>
              <a:rPr lang="ru-RU" sz="3200" b="1" i="1" dirty="0" err="1" smtClean="0">
                <a:solidFill>
                  <a:srgbClr val="C00000"/>
                </a:solidFill>
              </a:rPr>
              <a:t>надпредметных</a:t>
            </a:r>
            <a:r>
              <a:rPr lang="ru-RU" sz="3200" b="1" i="1" dirty="0" smtClean="0">
                <a:solidFill>
                  <a:srgbClr val="C00000"/>
                </a:solidFill>
              </a:rPr>
              <a:t> компетенций обучающихся  в рамках  мониторинга качества освоения образовательной программы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8400" y="4221163"/>
            <a:ext cx="5184775" cy="1871662"/>
          </a:xfrm>
        </p:spPr>
        <p:txBody>
          <a:bodyPr>
            <a:normAutofit/>
          </a:bodyPr>
          <a:lstStyle/>
          <a:p>
            <a:r>
              <a:rPr lang="ru-RU" sz="1800" b="1" i="1" smtClean="0">
                <a:solidFill>
                  <a:srgbClr val="003F75"/>
                </a:solidFill>
              </a:rPr>
              <a:t>Грен С.В., методист ЦДТ пос.Дербышки</a:t>
            </a:r>
            <a:endParaRPr lang="ru-RU" sz="1800" b="1" i="1" smtClean="0">
              <a:solidFill>
                <a:srgbClr val="003F75"/>
              </a:solidFill>
              <a:latin typeface="Arial" charset="0"/>
            </a:endParaRPr>
          </a:p>
          <a:p>
            <a:r>
              <a:rPr lang="ru-RU" sz="1600" b="1" i="1" smtClean="0">
                <a:solidFill>
                  <a:srgbClr val="003F75"/>
                </a:solidFill>
                <a:latin typeface="Arial" charset="0"/>
              </a:rPr>
              <a:t>Выступление на республиканском семинаре</a:t>
            </a:r>
          </a:p>
          <a:p>
            <a:r>
              <a:rPr lang="ru-RU" sz="1600" b="1" i="1" smtClean="0">
                <a:solidFill>
                  <a:srgbClr val="003F75"/>
                </a:solidFill>
              </a:rPr>
              <a:t>12 ноября  2019 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C:\Users\admin\Downloads\перемены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60350"/>
            <a:ext cx="8642350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C:\Users\admin\Downloads\перемены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404813"/>
            <a:ext cx="8497887" cy="61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C:\Users\admin\Downloads\перемены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8642350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1" descr="C:\Users\admin\Downloads\софт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8424863" cy="640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750" y="765175"/>
            <a:ext cx="8208963" cy="5538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«Сегодняшнее образование становится совершенно другим, как и технологии. Во-первых, совершенно очевидно, что </a:t>
            </a:r>
            <a:r>
              <a:rPr lang="ru-RU" sz="2800" b="1" i="1" u="sng" dirty="0">
                <a:solidFill>
                  <a:srgbClr val="FF0000"/>
                </a:solidFill>
                <a:latin typeface="+mn-lt"/>
                <a:cs typeface="+mn-cs"/>
              </a:rPr>
              <a:t>конкурентные преимущества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 получат те люди, которые не просто обладают набором интересных и важных знаний, а обладают тем, что сегодня называют </a:t>
            </a:r>
            <a:r>
              <a:rPr lang="ru-RU" sz="2800" b="1" i="1" u="sng" dirty="0" err="1">
                <a:solidFill>
                  <a:srgbClr val="FF0000"/>
                </a:solidFill>
                <a:latin typeface="+mn-lt"/>
                <a:cs typeface="+mn-cs"/>
              </a:rPr>
              <a:t>soft</a:t>
            </a:r>
            <a:r>
              <a:rPr lang="ru-RU" sz="2800" b="1" i="1" u="sng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  <a:latin typeface="+mn-lt"/>
                <a:cs typeface="+mn-cs"/>
              </a:rPr>
              <a:t>skills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, обладают и </a:t>
            </a:r>
            <a:r>
              <a:rPr lang="ru-RU" sz="2800" b="1" i="1" dirty="0" err="1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креативным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, </a:t>
            </a:r>
            <a:r>
              <a:rPr lang="ru-RU" sz="2800" b="1" i="1" dirty="0" err="1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и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 плановым, и другими видами мышления, когда человек вырабатывает для себя целый маршрут по жизни приобретения новых и новых знаний».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i="1" dirty="0">
              <a:solidFill>
                <a:schemeClr val="bg2">
                  <a:lumMod val="25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                                                                             В.В. Путин</a:t>
            </a:r>
            <a:endParaRPr lang="ru-RU" sz="2800" b="1" dirty="0">
              <a:solidFill>
                <a:schemeClr val="bg2">
                  <a:lumMod val="25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oft skills и образование длиною в жизнь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50825" y="333375"/>
            <a:ext cx="8642350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611188" y="404813"/>
            <a:ext cx="7993062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Итак, что такое </a:t>
            </a:r>
            <a:r>
              <a:rPr lang="ru-RU" sz="2800" b="1">
                <a:latin typeface="Calibri" pitchFamily="34" charset="0"/>
              </a:rPr>
              <a:t>Hard skills</a:t>
            </a:r>
            <a:r>
              <a:rPr lang="ru-RU" sz="2800">
                <a:latin typeface="Calibri" pitchFamily="34" charset="0"/>
              </a:rPr>
              <a:t>  и</a:t>
            </a:r>
            <a:r>
              <a:rPr lang="ru-RU" sz="2800" b="1">
                <a:latin typeface="Calibri" pitchFamily="34" charset="0"/>
              </a:rPr>
              <a:t> Soft skills?</a:t>
            </a:r>
            <a:endParaRPr lang="ru-RU" sz="2800">
              <a:latin typeface="Calibri" pitchFamily="34" charset="0"/>
            </a:endParaRPr>
          </a:p>
          <a:p>
            <a:r>
              <a:rPr lang="ru-RU">
                <a:latin typeface="Calibri" pitchFamily="34" charset="0"/>
              </a:rPr>
              <a:t> </a:t>
            </a:r>
          </a:p>
          <a:p>
            <a:r>
              <a:rPr lang="ru-RU" b="1">
                <a:latin typeface="Calibri" pitchFamily="34" charset="0"/>
              </a:rPr>
              <a:t>Hard skills</a:t>
            </a:r>
            <a:r>
              <a:rPr lang="ru-RU">
                <a:latin typeface="Calibri" pitchFamily="34" charset="0"/>
              </a:rPr>
              <a:t>  (жесткие навыки)– узко специализированные знания и умения. Их человек получает и развивает в колледже/вузе/на курсах/тренингах и использует в своей профессиональной деятельности. Например, навык синхронного перевода для переводчика или умение пользоваться фотошопом для фотографа или дизайнера.</a:t>
            </a:r>
            <a:br>
              <a:rPr lang="ru-RU">
                <a:latin typeface="Calibri" pitchFamily="34" charset="0"/>
              </a:rPr>
            </a:br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Soft skills</a:t>
            </a:r>
            <a:r>
              <a:rPr lang="ru-RU">
                <a:latin typeface="Calibri" pitchFamily="34" charset="0"/>
              </a:rPr>
              <a:t> (мягкие или гибкие  навыки)– социальные, психологические, эмоциональные и другие навыки, которыми человек пользуется в решение разных проблем: бытовых, рабочих, межличностных. База этой группы навыков формируется еще в раннем детстве и развивается в течение всей жизни. Но прогресс в зрелом возрасте будет более медленным и сложным, чем в школьный и дошкольный период. Поэтому особенно важно выстроить прочный фундамент для soft skills у ребенка.</a:t>
            </a:r>
          </a:p>
        </p:txBody>
      </p:sp>
      <p:pic>
        <p:nvPicPr>
          <p:cNvPr id="21506" name="Picture 2" descr="C:\Users\admin\Downloads\софт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4508500"/>
            <a:ext cx="304800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1"/>
          <p:cNvSpPr txBox="1">
            <a:spLocks noChangeArrowheads="1"/>
          </p:cNvSpPr>
          <p:nvPr/>
        </p:nvSpPr>
        <p:spPr bwMode="auto">
          <a:xfrm>
            <a:off x="468313" y="260350"/>
            <a:ext cx="828040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Calibri" pitchFamily="34" charset="0"/>
              </a:rPr>
              <a:t>М</a:t>
            </a:r>
            <a:r>
              <a:rPr lang="ru-RU" sz="2800" b="1">
                <a:latin typeface="Calibri" pitchFamily="34" charset="0"/>
              </a:rPr>
              <a:t>одель «4К»</a:t>
            </a:r>
          </a:p>
          <a:p>
            <a:r>
              <a:rPr lang="ru-RU" b="1">
                <a:latin typeface="Calibri" pitchFamily="34" charset="0"/>
              </a:rPr>
              <a:t>критическое мышление </a:t>
            </a:r>
            <a:r>
              <a:rPr lang="ru-RU">
                <a:latin typeface="Calibri" pitchFamily="34" charset="0"/>
              </a:rPr>
              <a:t>— способность критически оценивать информацию, поступающую извне, анализировать её и проверять на достоверность, видеть причинно-следственные связи, отбрасывать ненужное и выделять главное, делать выводы;</a:t>
            </a:r>
          </a:p>
          <a:p>
            <a:r>
              <a:rPr lang="ru-RU" b="1">
                <a:latin typeface="Calibri" pitchFamily="34" charset="0"/>
              </a:rPr>
              <a:t>креативность</a:t>
            </a:r>
            <a:r>
              <a:rPr lang="ru-RU">
                <a:latin typeface="Calibri" pitchFamily="34" charset="0"/>
              </a:rPr>
              <a:t> — умение нешаблонно мыслить, находить неожиданные решения проблемы, гибко реагировать на происходящие изменения;</a:t>
            </a:r>
          </a:p>
          <a:p>
            <a:r>
              <a:rPr lang="ru-RU" b="1">
                <a:latin typeface="Calibri" pitchFamily="34" charset="0"/>
              </a:rPr>
              <a:t>коммуникативные навыки</a:t>
            </a:r>
            <a:r>
              <a:rPr lang="ru-RU">
                <a:latin typeface="Calibri" pitchFamily="34" charset="0"/>
              </a:rPr>
              <a:t> — умение общаться, доносить свою мысль, слышать собеседника, договариваться;</a:t>
            </a:r>
          </a:p>
          <a:p>
            <a:r>
              <a:rPr lang="ru-RU" b="1">
                <a:latin typeface="Calibri" pitchFamily="34" charset="0"/>
              </a:rPr>
              <a:t>координация</a:t>
            </a:r>
            <a:r>
              <a:rPr lang="ru-RU">
                <a:latin typeface="Calibri" pitchFamily="34" charset="0"/>
              </a:rPr>
              <a:t> — способность работать в команде, брать на себя как лидерские, так и исполнительские функции, распределять роли, контролировать выполнение задач.</a:t>
            </a:r>
          </a:p>
          <a:p>
            <a:pPr algn="ctr"/>
            <a:endParaRPr lang="ru-RU">
              <a:latin typeface="Calibri" pitchFamily="34" charset="0"/>
            </a:endParaRPr>
          </a:p>
        </p:txBody>
      </p:sp>
      <p:pic>
        <p:nvPicPr>
          <p:cNvPr id="22530" name="Picture 2" descr="C:\Users\admin\Downloads\софт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3644900"/>
            <a:ext cx="4537075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1"/>
          <p:cNvSpPr txBox="1">
            <a:spLocks noChangeArrowheads="1"/>
          </p:cNvSpPr>
          <p:nvPr/>
        </p:nvSpPr>
        <p:spPr bwMode="auto">
          <a:xfrm>
            <a:off x="971550" y="836613"/>
            <a:ext cx="7777163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latin typeface="Calibri" pitchFamily="34" charset="0"/>
              </a:rPr>
              <a:t>Падающий</a:t>
            </a:r>
          </a:p>
          <a:p>
            <a:pPr algn="ctr"/>
            <a:endParaRPr lang="ru-RU" sz="4000" b="1">
              <a:latin typeface="Calibri" pitchFamily="34" charset="0"/>
            </a:endParaRPr>
          </a:p>
          <a:p>
            <a:pPr algn="ctr"/>
            <a:r>
              <a:rPr lang="ru-RU" sz="4000" b="1">
                <a:latin typeface="Calibri" pitchFamily="34" charset="0"/>
              </a:rPr>
              <a:t>Актер</a:t>
            </a:r>
          </a:p>
          <a:p>
            <a:pPr algn="ctr"/>
            <a:endParaRPr lang="ru-RU" sz="4000" b="1">
              <a:latin typeface="Calibri" pitchFamily="34" charset="0"/>
            </a:endParaRPr>
          </a:p>
          <a:p>
            <a:pPr algn="ctr"/>
            <a:r>
              <a:rPr lang="ru-RU" sz="4000" b="1">
                <a:latin typeface="Calibri" pitchFamily="34" charset="0"/>
              </a:rPr>
              <a:t>Пыль</a:t>
            </a:r>
          </a:p>
          <a:p>
            <a:pPr algn="ctr"/>
            <a:endParaRPr lang="ru-RU" sz="4000" b="1">
              <a:latin typeface="Calibri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71550" y="4941888"/>
            <a:ext cx="75612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latin typeface="Calibri" pitchFamily="34" charset="0"/>
              </a:rPr>
              <a:t>Звезда</a:t>
            </a:r>
          </a:p>
        </p:txBody>
      </p:sp>
      <p:pic>
        <p:nvPicPr>
          <p:cNvPr id="1026" name="Picture 2" descr="C:\!!! Грен Работа\Грен -завуч\фото\картинки для сайта\звездочки\звез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476250"/>
            <a:ext cx="261937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!!! Грен Работа\Грен -завуч\фото\картинки для сайта\звездочки\звез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3573463"/>
            <a:ext cx="261937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Box 1"/>
          <p:cNvSpPr txBox="1">
            <a:spLocks noChangeArrowheads="1"/>
          </p:cNvSpPr>
          <p:nvPr/>
        </p:nvSpPr>
        <p:spPr bwMode="auto">
          <a:xfrm>
            <a:off x="468313" y="260350"/>
            <a:ext cx="828040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Calibri" pitchFamily="34" charset="0"/>
              </a:rPr>
              <a:t>М</a:t>
            </a:r>
            <a:r>
              <a:rPr lang="ru-RU" sz="2800" b="1">
                <a:latin typeface="Calibri" pitchFamily="34" charset="0"/>
              </a:rPr>
              <a:t>одель «4К»</a:t>
            </a:r>
          </a:p>
          <a:p>
            <a:r>
              <a:rPr lang="ru-RU" b="1">
                <a:latin typeface="Calibri" pitchFamily="34" charset="0"/>
              </a:rPr>
              <a:t>критическое мышление </a:t>
            </a:r>
            <a:r>
              <a:rPr lang="ru-RU">
                <a:latin typeface="Calibri" pitchFamily="34" charset="0"/>
              </a:rPr>
              <a:t>— способность критически оценивать информацию, поступающую извне, анализировать её и проверять на достоверность, видеть причинно-следственные связи, отбрасывать ненужное и выделять главное, делать выводы;</a:t>
            </a:r>
          </a:p>
          <a:p>
            <a:r>
              <a:rPr lang="ru-RU" b="1">
                <a:latin typeface="Calibri" pitchFamily="34" charset="0"/>
              </a:rPr>
              <a:t>креативность</a:t>
            </a:r>
            <a:r>
              <a:rPr lang="ru-RU">
                <a:latin typeface="Calibri" pitchFamily="34" charset="0"/>
              </a:rPr>
              <a:t> — умение нешаблонно мыслить, находить неожиданные решения проблемы, гибко реагировать на происходящие изменения;</a:t>
            </a:r>
          </a:p>
          <a:p>
            <a:r>
              <a:rPr lang="ru-RU" b="1">
                <a:latin typeface="Calibri" pitchFamily="34" charset="0"/>
              </a:rPr>
              <a:t>коммуникативные навыки</a:t>
            </a:r>
            <a:r>
              <a:rPr lang="ru-RU">
                <a:latin typeface="Calibri" pitchFamily="34" charset="0"/>
              </a:rPr>
              <a:t> — умение общаться, доносить свою мысль, слышать собеседника, договариваться;</a:t>
            </a:r>
          </a:p>
          <a:p>
            <a:r>
              <a:rPr lang="ru-RU" b="1">
                <a:latin typeface="Calibri" pitchFamily="34" charset="0"/>
              </a:rPr>
              <a:t>координация</a:t>
            </a:r>
            <a:r>
              <a:rPr lang="ru-RU">
                <a:latin typeface="Calibri" pitchFamily="34" charset="0"/>
              </a:rPr>
              <a:t> — способность работать в команде, брать на себя как лидерские, так и исполнительские функции, распределять роли, контролировать выполнение задач.</a:t>
            </a:r>
          </a:p>
          <a:p>
            <a:pPr algn="ctr"/>
            <a:endParaRPr lang="ru-RU">
              <a:latin typeface="Calibri" pitchFamily="34" charset="0"/>
            </a:endParaRPr>
          </a:p>
        </p:txBody>
      </p:sp>
      <p:pic>
        <p:nvPicPr>
          <p:cNvPr id="24578" name="Picture 2" descr="C:\Users\admin\Downloads\софт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3644900"/>
            <a:ext cx="4537075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C:\Users\admin\Downloads\софт 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56000" y="-1990725"/>
            <a:ext cx="16256000" cy="1083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Box 5"/>
          <p:cNvSpPr txBox="1">
            <a:spLocks noChangeArrowheads="1"/>
          </p:cNvSpPr>
          <p:nvPr/>
        </p:nvSpPr>
        <p:spPr bwMode="auto">
          <a:xfrm>
            <a:off x="827088" y="908050"/>
            <a:ext cx="78486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</a:t>
            </a:r>
            <a:r>
              <a:rPr lang="ru-RU" sz="3200" b="1">
                <a:solidFill>
                  <a:srgbClr val="C00000"/>
                </a:solidFill>
                <a:latin typeface="Calibri" pitchFamily="34" charset="0"/>
              </a:rPr>
              <a:t>Мониторинг  </a:t>
            </a:r>
            <a:r>
              <a:rPr lang="ru-RU" sz="3200">
                <a:latin typeface="Calibri" pitchFamily="34" charset="0"/>
              </a:rPr>
              <a:t>- это </a:t>
            </a:r>
            <a:r>
              <a:rPr lang="ru-RU" sz="3200" b="1">
                <a:latin typeface="Calibri" pitchFamily="34" charset="0"/>
              </a:rPr>
              <a:t>постоянно </a:t>
            </a:r>
            <a:r>
              <a:rPr lang="ru-RU" sz="3200">
                <a:latin typeface="Calibri" pitchFamily="34" charset="0"/>
              </a:rPr>
              <a:t>организованное наблюдение за каким- либо процессом с целью </a:t>
            </a:r>
            <a:r>
              <a:rPr lang="ru-RU" sz="3200" b="1">
                <a:latin typeface="Calibri" pitchFamily="34" charset="0"/>
              </a:rPr>
              <a:t>сопоставления</a:t>
            </a:r>
            <a:r>
              <a:rPr lang="ru-RU" sz="3200">
                <a:latin typeface="Calibri" pitchFamily="34" charset="0"/>
              </a:rPr>
              <a:t> последовательно сменяющих друг друга состояний с </a:t>
            </a:r>
            <a:r>
              <a:rPr lang="ru-RU" sz="3200" b="1">
                <a:latin typeface="Calibri" pitchFamily="34" charset="0"/>
              </a:rPr>
              <a:t>ожидаемыми результатами</a:t>
            </a:r>
            <a:r>
              <a:rPr lang="ru-RU" sz="3200">
                <a:latin typeface="Calibri" pitchFamily="34" charset="0"/>
              </a:rPr>
              <a:t>, отслеживание хода каких-либо процессов по </a:t>
            </a:r>
            <a:r>
              <a:rPr lang="ru-RU" sz="3200" b="1" u="sng">
                <a:latin typeface="Calibri" pitchFamily="34" charset="0"/>
              </a:rPr>
              <a:t>чётко определённым показателям</a:t>
            </a:r>
            <a:r>
              <a:rPr lang="ru-RU" sz="3200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558" y="764703"/>
          <a:ext cx="8064896" cy="4459303"/>
        </p:xfrm>
        <a:graphic>
          <a:graphicData uri="http://schemas.openxmlformats.org/drawingml/2006/table">
            <a:tbl>
              <a:tblPr/>
              <a:tblGrid>
                <a:gridCol w="1659638"/>
                <a:gridCol w="586507"/>
                <a:gridCol w="459375"/>
                <a:gridCol w="459375"/>
                <a:gridCol w="689063"/>
                <a:gridCol w="689063"/>
                <a:gridCol w="612500"/>
                <a:gridCol w="612500"/>
                <a:gridCol w="459375"/>
                <a:gridCol w="535938"/>
                <a:gridCol w="612500"/>
                <a:gridCol w="689062"/>
              </a:tblGrid>
              <a:tr h="67476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ФИО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Психофизиологические характеристики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Эмоциональная сфера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Мотивационная сфера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Самостоятельность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Познавательная активность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Коммуникативные умения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Итого баллов  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6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Память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Внимание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Моторика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Самоконтроль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Волевые качества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Уровень мотивации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Интерес к предмету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486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2239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0683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 Иванов И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239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0683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163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239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239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239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0773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7650" name="Rectangle 1"/>
          <p:cNvSpPr>
            <a:spLocks noChangeArrowheads="1"/>
          </p:cNvSpPr>
          <p:nvPr/>
        </p:nvSpPr>
        <p:spPr bwMode="auto">
          <a:xfrm>
            <a:off x="1679575" y="114300"/>
            <a:ext cx="5784850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26960" bIns="0" anchor="ctr">
            <a:spAutoFit/>
          </a:bodyPr>
          <a:lstStyle/>
          <a:p>
            <a:pPr algn="just"/>
            <a:r>
              <a:rPr lang="ru-RU" sz="1400" b="1">
                <a:latin typeface="Times New Roman" pitchFamily="18" charset="0"/>
                <a:cs typeface="Times New Roman" pitchFamily="18" charset="0"/>
              </a:rPr>
              <a:t>Начальная  психолого-педагогическая диагностика</a:t>
            </a:r>
            <a:endParaRPr lang="ru-RU" sz="1400" b="1">
              <a:solidFill>
                <a:srgbClr val="4F81BD"/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1400" b="1" i="1">
                <a:latin typeface="Calibri" pitchFamily="34" charset="0"/>
                <a:ea typeface="Calibri" pitchFamily="34" charset="0"/>
                <a:cs typeface="Times New Roman" pitchFamily="18" charset="0"/>
              </a:rPr>
              <a:t>      Метод диагностики – наблюдение, собеседование, тестирование</a:t>
            </a:r>
            <a:endParaRPr lang="ru-RU" sz="1400"/>
          </a:p>
        </p:txBody>
      </p:sp>
      <p:sp>
        <p:nvSpPr>
          <p:cNvPr id="4" name="TextBox 3"/>
          <p:cNvSpPr txBox="1"/>
          <p:nvPr/>
        </p:nvSpPr>
        <p:spPr>
          <a:xfrm>
            <a:off x="684213" y="5732463"/>
            <a:ext cx="7559675" cy="739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Стартовый  уровень 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 ниже среднего)– 10-16 баллов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Базовый уровень 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(средний)     - 17– 22 балла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Продвинутый уровень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(выше среднего) - 23 - 30 балла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611188" y="5300663"/>
            <a:ext cx="7456487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>
                <a:latin typeface="Calibri" pitchFamily="34" charset="0"/>
              </a:rPr>
              <a:t>Средний показатель      2.3                  2           1,6      1,9        1,3             1,8              1,8           2,2        1,8        2,1       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Box 1"/>
          <p:cNvSpPr txBox="1">
            <a:spLocks noChangeArrowheads="1"/>
          </p:cNvSpPr>
          <p:nvPr/>
        </p:nvSpPr>
        <p:spPr bwMode="auto">
          <a:xfrm>
            <a:off x="539750" y="476250"/>
            <a:ext cx="8135938" cy="634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C00000"/>
                </a:solidFill>
                <a:latin typeface="Calibri" pitchFamily="34" charset="0"/>
              </a:rPr>
              <a:t>Психофизиологические характеристики:</a:t>
            </a:r>
          </a:p>
          <a:p>
            <a:endParaRPr lang="ru-RU">
              <a:latin typeface="Calibri" pitchFamily="34" charset="0"/>
            </a:endParaRPr>
          </a:p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Память</a:t>
            </a:r>
            <a:r>
              <a:rPr lang="ru-RU" b="1">
                <a:latin typeface="Calibri" pitchFamily="34" charset="0"/>
              </a:rPr>
              <a:t> </a:t>
            </a:r>
            <a:r>
              <a:rPr lang="ru-RU">
                <a:latin typeface="Calibri" pitchFamily="34" charset="0"/>
              </a:rPr>
              <a:t>учащегося оценивается визуально по следующей шкале оценок:</a:t>
            </a:r>
          </a:p>
          <a:p>
            <a:r>
              <a:rPr lang="ru-RU">
                <a:latin typeface="Calibri" pitchFamily="34" charset="0"/>
              </a:rPr>
              <a:t>3 балла–очень хорошая память, скорость запоминания и воспроизведения высокая;</a:t>
            </a:r>
          </a:p>
          <a:p>
            <a:r>
              <a:rPr lang="ru-RU">
                <a:latin typeface="Calibri" pitchFamily="34" charset="0"/>
              </a:rPr>
              <a:t>2 балла - средний уровень памяти, характеристики неустойчивы;</a:t>
            </a:r>
          </a:p>
          <a:p>
            <a:r>
              <a:rPr lang="ru-RU">
                <a:latin typeface="Calibri" pitchFamily="34" charset="0"/>
              </a:rPr>
              <a:t>1балл–плохая память, скорость запоминания и воспроизведения низкая;</a:t>
            </a:r>
          </a:p>
          <a:p>
            <a:endParaRPr lang="ru-RU">
              <a:latin typeface="Calibri" pitchFamily="34" charset="0"/>
            </a:endParaRPr>
          </a:p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Внимание</a:t>
            </a:r>
            <a:r>
              <a:rPr lang="ru-RU" b="1">
                <a:latin typeface="Calibri" pitchFamily="34" charset="0"/>
              </a:rPr>
              <a:t>  </a:t>
            </a:r>
            <a:r>
              <a:rPr lang="ru-RU">
                <a:latin typeface="Calibri" pitchFamily="34" charset="0"/>
              </a:rPr>
              <a:t>оценивается визуально:</a:t>
            </a:r>
          </a:p>
          <a:p>
            <a:r>
              <a:rPr lang="ru-RU">
                <a:latin typeface="Calibri" pitchFamily="34" charset="0"/>
              </a:rPr>
              <a:t>3 балла – высокая концентрация внимания, быстрая реакция, обучающихся почти не отвлекается на посторонние дела;</a:t>
            </a:r>
            <a:br>
              <a:rPr lang="ru-RU">
                <a:latin typeface="Calibri" pitchFamily="34" charset="0"/>
              </a:rPr>
            </a:br>
            <a:r>
              <a:rPr lang="ru-RU">
                <a:latin typeface="Calibri" pitchFamily="34" charset="0"/>
              </a:rPr>
              <a:t>2  балла – неустойчивое внимание или его средний уровень;</a:t>
            </a:r>
          </a:p>
          <a:p>
            <a:r>
              <a:rPr lang="ru-RU">
                <a:latin typeface="Calibri" pitchFamily="34" charset="0"/>
              </a:rPr>
              <a:t>1 балл – низкая концентрация внимания, реакция замедленная, обучающийся постоянно отвлекается.</a:t>
            </a:r>
          </a:p>
          <a:p>
            <a:endParaRPr lang="ru-RU">
              <a:latin typeface="Calibri" pitchFamily="34" charset="0"/>
            </a:endParaRPr>
          </a:p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Моторика</a:t>
            </a:r>
            <a:r>
              <a:rPr lang="ru-RU" b="1">
                <a:latin typeface="Calibri" pitchFamily="34" charset="0"/>
              </a:rPr>
              <a:t>  – </a:t>
            </a:r>
            <a:r>
              <a:rPr lang="ru-RU">
                <a:latin typeface="Calibri" pitchFamily="34" charset="0"/>
              </a:rPr>
              <a:t>оценивается визуально</a:t>
            </a:r>
          </a:p>
          <a:p>
            <a:r>
              <a:rPr lang="ru-RU">
                <a:latin typeface="Calibri" pitchFamily="34" charset="0"/>
              </a:rPr>
              <a:t>3 – учебные движения точные, четкие, уверенные, чертит, рисует быстро, точно, уверенно;</a:t>
            </a:r>
          </a:p>
          <a:p>
            <a:r>
              <a:rPr lang="ru-RU">
                <a:latin typeface="Calibri" pitchFamily="34" charset="0"/>
              </a:rPr>
              <a:t>2–средний уровень владения учебными движениями или неустойчивое владение;</a:t>
            </a:r>
          </a:p>
          <a:p>
            <a:r>
              <a:rPr lang="ru-RU">
                <a:latin typeface="Calibri" pitchFamily="34" charset="0"/>
              </a:rPr>
              <a:t>1–низкий уровень владения.</a:t>
            </a:r>
          </a:p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Box 1"/>
          <p:cNvSpPr txBox="1">
            <a:spLocks noChangeArrowheads="1"/>
          </p:cNvSpPr>
          <p:nvPr/>
        </p:nvSpPr>
        <p:spPr bwMode="auto">
          <a:xfrm>
            <a:off x="323850" y="188913"/>
            <a:ext cx="84248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Выводы и рекомендации:</a:t>
            </a:r>
            <a:endParaRPr lang="ru-RU">
              <a:latin typeface="Calibri" pitchFamily="34" charset="0"/>
            </a:endParaRPr>
          </a:p>
          <a:p>
            <a:r>
              <a:rPr lang="ru-RU" b="1">
                <a:latin typeface="Calibri" pitchFamily="34" charset="0"/>
              </a:rPr>
              <a:t>1. Уровень развития  психологических качеств личности ниже среднего</a:t>
            </a:r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288" y="981075"/>
          <a:ext cx="8353425" cy="5761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368152"/>
                <a:gridCol w="2448272"/>
                <a:gridCol w="2736304"/>
              </a:tblGrid>
              <a:tr h="1173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Характеристики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Фамилия, имя обучающегося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Характеристика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Действия педагога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50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Психофизиологические характеристики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Иванов И.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плохая память, скорость запоминания и воспроизведения низкая; 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низкая концентрация внимания, реакция замедленная, обучающийся постоянно отвлекается.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Развиваем зрительную, слуховую, двигательную , тактильную память Использование приемов привлечения и удержания внимания: голосовая и эмоциональная модуляция, прерывание речи с вопросом, использование жестов.  </a:t>
                      </a:r>
                      <a:endParaRPr lang="ru-RU" sz="14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365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Эмоциональная сфера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низкий уровень самоконтроля: обучающийся не способен сдерживать свои эмоции, контролировать выполнение заданий педагога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Развивать начальные виды эмоционального самоконтроля: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-контролировать импульсы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-уметь ждать, сдерживать эмоции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- уметь регулировать свои действия с понятиями «можно», «нельзя», «надо»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558" y="764703"/>
          <a:ext cx="8136906" cy="4459303"/>
        </p:xfrm>
        <a:graphic>
          <a:graphicData uri="http://schemas.openxmlformats.org/drawingml/2006/table">
            <a:tbl>
              <a:tblPr/>
              <a:tblGrid>
                <a:gridCol w="1674457"/>
                <a:gridCol w="591744"/>
                <a:gridCol w="463477"/>
                <a:gridCol w="463477"/>
                <a:gridCol w="695215"/>
                <a:gridCol w="695215"/>
                <a:gridCol w="617969"/>
                <a:gridCol w="617969"/>
                <a:gridCol w="463477"/>
                <a:gridCol w="540723"/>
                <a:gridCol w="617969"/>
                <a:gridCol w="695214"/>
              </a:tblGrid>
              <a:tr h="67476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ФИО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Психофизиологические характеристики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Эмоциональная сфера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Мотивационная сфера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Самостоятельность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Познавательная активность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Коммуникативные умения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Итого баллов  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6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Память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Внимание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Моторика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Самоконтроль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Волевые качества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Уровень мотивации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Интерес к предмету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42" marR="4624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486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2239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0683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 Иванов И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2239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0683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163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239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239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239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0773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</a:t>
                      </a:r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242" marR="46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31746" name="Rectangle 1"/>
          <p:cNvSpPr>
            <a:spLocks noChangeArrowheads="1"/>
          </p:cNvSpPr>
          <p:nvPr/>
        </p:nvSpPr>
        <p:spPr bwMode="auto">
          <a:xfrm>
            <a:off x="1679575" y="114300"/>
            <a:ext cx="5784850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26960" bIns="0" anchor="ctr">
            <a:spAutoFit/>
          </a:bodyPr>
          <a:lstStyle/>
          <a:p>
            <a:pPr algn="ctr"/>
            <a:r>
              <a:rPr lang="ru-RU" sz="1400" b="1">
                <a:latin typeface="Times New Roman" pitchFamily="18" charset="0"/>
                <a:cs typeface="Times New Roman" pitchFamily="18" charset="0"/>
              </a:rPr>
              <a:t>Итоговая   психолого-педагогическая диагностика</a:t>
            </a:r>
            <a:endParaRPr lang="ru-RU" sz="1400" b="1">
              <a:solidFill>
                <a:srgbClr val="4F81BD"/>
              </a:solidFill>
              <a:latin typeface="Cambria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sz="1400" b="1" i="1">
                <a:latin typeface="Calibri" pitchFamily="34" charset="0"/>
                <a:ea typeface="Calibri" pitchFamily="34" charset="0"/>
                <a:cs typeface="Times New Roman" pitchFamily="18" charset="0"/>
              </a:rPr>
              <a:t>      Метод диагностики – наблюдение, собеседование, тестирование</a:t>
            </a:r>
            <a:endParaRPr lang="ru-RU" sz="1400"/>
          </a:p>
        </p:txBody>
      </p:sp>
      <p:sp>
        <p:nvSpPr>
          <p:cNvPr id="4" name="TextBox 3"/>
          <p:cNvSpPr txBox="1"/>
          <p:nvPr/>
        </p:nvSpPr>
        <p:spPr>
          <a:xfrm>
            <a:off x="684213" y="5732463"/>
            <a:ext cx="7559675" cy="739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Стартовый  уровень 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 ниже среднего)– 10-16 баллов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Базовый уровень 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(средний)     - 17– 22 балла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Продвинутый уровень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(выше среднего) - 23 - 30 балла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8" name="TextBox 4"/>
          <p:cNvSpPr txBox="1">
            <a:spLocks noChangeArrowheads="1"/>
          </p:cNvSpPr>
          <p:nvPr/>
        </p:nvSpPr>
        <p:spPr bwMode="auto">
          <a:xfrm>
            <a:off x="611188" y="5300663"/>
            <a:ext cx="7456487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>
                <a:latin typeface="Calibri" pitchFamily="34" charset="0"/>
              </a:rPr>
              <a:t>Средний показатель      2.3                  2           1,6      1,9        1,3             1,8              1,8           2,2        1,8        2,1       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1"/>
          <p:cNvSpPr txBox="1">
            <a:spLocks noChangeArrowheads="1"/>
          </p:cNvSpPr>
          <p:nvPr/>
        </p:nvSpPr>
        <p:spPr bwMode="auto">
          <a:xfrm>
            <a:off x="323850" y="333375"/>
            <a:ext cx="8424863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C00000"/>
                </a:solidFill>
                <a:latin typeface="Calibri" pitchFamily="34" charset="0"/>
              </a:rPr>
              <a:t>Разработка диагностического инструментария мониторинговых исследований</a:t>
            </a:r>
          </a:p>
          <a:p>
            <a:pPr algn="ctr"/>
            <a:endParaRPr lang="ru-RU" sz="2800" b="1">
              <a:solidFill>
                <a:srgbClr val="C00000"/>
              </a:solidFill>
              <a:latin typeface="Calibri" pitchFamily="34" charset="0"/>
            </a:endParaRPr>
          </a:p>
          <a:p>
            <a:pPr algn="ctr"/>
            <a:endParaRPr lang="ru-RU" sz="2800">
              <a:solidFill>
                <a:srgbClr val="C00000"/>
              </a:solidFill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32770" name="TextBox 2"/>
          <p:cNvSpPr txBox="1">
            <a:spLocks noChangeArrowheads="1"/>
          </p:cNvSpPr>
          <p:nvPr/>
        </p:nvSpPr>
        <p:spPr bwMode="auto">
          <a:xfrm>
            <a:off x="395288" y="1412875"/>
            <a:ext cx="8208962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ru-RU" sz="2000" b="1">
                <a:latin typeface="Calibri" pitchFamily="34" charset="0"/>
              </a:rPr>
              <a:t>Диагностический инструментарий </a:t>
            </a:r>
            <a:r>
              <a:rPr lang="ru-RU" sz="2000">
                <a:latin typeface="Calibri" pitchFamily="34" charset="0"/>
              </a:rPr>
              <a:t>мониторингового исследования</a:t>
            </a:r>
          </a:p>
          <a:p>
            <a:pPr marL="457200" indent="-457200"/>
            <a:endParaRPr lang="ru-RU" sz="2000">
              <a:latin typeface="Calibri" pitchFamily="34" charset="0"/>
            </a:endParaRPr>
          </a:p>
          <a:p>
            <a:pPr marL="457200" indent="-457200"/>
            <a:r>
              <a:rPr lang="ru-RU" sz="2000">
                <a:latin typeface="Calibri" pitchFamily="34" charset="0"/>
              </a:rPr>
              <a:t>  </a:t>
            </a:r>
            <a:r>
              <a:rPr lang="ru-RU" sz="2000" b="1">
                <a:latin typeface="Calibri" pitchFamily="34" charset="0"/>
              </a:rPr>
              <a:t>- тестирование                                               -  терминологический диктант</a:t>
            </a:r>
          </a:p>
          <a:p>
            <a:pPr marL="457200" indent="-457200"/>
            <a:r>
              <a:rPr lang="ru-RU" sz="2000" b="1">
                <a:latin typeface="Calibri" pitchFamily="34" charset="0"/>
              </a:rPr>
              <a:t>  - собеседование                                            -  совместное решение задач</a:t>
            </a:r>
          </a:p>
          <a:p>
            <a:pPr marL="457200" indent="-457200"/>
            <a:r>
              <a:rPr lang="ru-RU" sz="2000" b="1">
                <a:latin typeface="Calibri" pitchFamily="34" charset="0"/>
              </a:rPr>
              <a:t>  - анкетирование                                             -  сюжетно-ролевая игра</a:t>
            </a:r>
          </a:p>
          <a:p>
            <a:pPr marL="457200" indent="-457200"/>
            <a:r>
              <a:rPr lang="ru-RU" sz="2000" b="1">
                <a:latin typeface="Calibri" pitchFamily="34" charset="0"/>
              </a:rPr>
              <a:t>  - наблюдение                                                  -  квест</a:t>
            </a:r>
          </a:p>
          <a:p>
            <a:pPr marL="457200" indent="-457200"/>
            <a:r>
              <a:rPr lang="ru-RU" sz="2000" b="1">
                <a:latin typeface="Calibri" pitchFamily="34" charset="0"/>
              </a:rPr>
              <a:t>  - опрос                                                               - проект</a:t>
            </a:r>
          </a:p>
          <a:p>
            <a:pPr marL="457200" indent="-457200"/>
            <a:r>
              <a:rPr lang="ru-RU" sz="2000" b="1">
                <a:latin typeface="Calibri" pitchFamily="34" charset="0"/>
              </a:rPr>
              <a:t>  - анализ продуктов деятельности              - соревнование</a:t>
            </a:r>
          </a:p>
          <a:p>
            <a:pPr marL="457200" indent="-457200"/>
            <a:r>
              <a:rPr lang="ru-RU" sz="2000" b="1">
                <a:latin typeface="Calibri" pitchFamily="34" charset="0"/>
              </a:rPr>
              <a:t>  - упражнение                                                   - сдача нормативов</a:t>
            </a:r>
          </a:p>
          <a:p>
            <a:pPr marL="457200" indent="-457200"/>
            <a:r>
              <a:rPr lang="ru-RU" sz="2000" b="1">
                <a:latin typeface="Calibri" pitchFamily="34" charset="0"/>
              </a:rPr>
              <a:t>  - самостоятельная работа                            -  концерт, выступление </a:t>
            </a:r>
          </a:p>
          <a:p>
            <a:pPr marL="457200" indent="-457200"/>
            <a:r>
              <a:rPr lang="ru-RU" sz="2000" b="1">
                <a:latin typeface="Calibri" pitchFamily="34" charset="0"/>
              </a:rPr>
              <a:t>  - творческая работа                                        -  рейтинг               </a:t>
            </a:r>
          </a:p>
          <a:p>
            <a:pPr marL="457200" indent="-457200"/>
            <a:r>
              <a:rPr lang="ru-RU" sz="2000" b="1">
                <a:latin typeface="Calibri" pitchFamily="34" charset="0"/>
              </a:rPr>
              <a:t>  -  задания в занимательной форме           - аттестация  обучающихся</a:t>
            </a:r>
          </a:p>
          <a:p>
            <a:pPr marL="457200" indent="-457200"/>
            <a:r>
              <a:rPr lang="ru-RU" sz="2000" b="1">
                <a:latin typeface="Calibri" pitchFamily="34" charset="0"/>
              </a:rPr>
              <a:t>  </a:t>
            </a:r>
          </a:p>
          <a:p>
            <a:pPr marL="457200" indent="-457200"/>
            <a:endParaRPr lang="ru-RU" sz="2000" b="1">
              <a:latin typeface="Calibri" pitchFamily="34" charset="0"/>
            </a:endParaRPr>
          </a:p>
          <a:p>
            <a:pPr marL="457200" indent="-457200"/>
            <a:endParaRPr lang="ru-RU" sz="20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>
            <a:spLocks noChangeArrowheads="1"/>
          </p:cNvSpPr>
          <p:nvPr/>
        </p:nvSpPr>
        <p:spPr bwMode="auto">
          <a:xfrm>
            <a:off x="468313" y="404813"/>
            <a:ext cx="8207375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FF0000"/>
                </a:solidFill>
                <a:latin typeface="Calibri" pitchFamily="34" charset="0"/>
              </a:rPr>
              <a:t> Диагностический инструментарий</a:t>
            </a:r>
          </a:p>
          <a:p>
            <a:pPr algn="ctr"/>
            <a:r>
              <a:rPr lang="ru-RU" sz="2000" b="1">
                <a:latin typeface="Calibri" pitchFamily="34" charset="0"/>
              </a:rPr>
              <a:t> Беседа с обучающимися о значении посещения занятий в </a:t>
            </a:r>
          </a:p>
          <a:p>
            <a:pPr algn="ctr"/>
            <a:r>
              <a:rPr lang="ru-RU" sz="2000" b="1">
                <a:latin typeface="Calibri" pitchFamily="34" charset="0"/>
              </a:rPr>
              <a:t>творческом объединении</a:t>
            </a:r>
            <a:r>
              <a:rPr lang="ru-RU" sz="2000">
                <a:latin typeface="Calibri" pitchFamily="34" charset="0"/>
              </a:rPr>
              <a:t>.</a:t>
            </a:r>
          </a:p>
          <a:p>
            <a:r>
              <a:rPr lang="ru-RU" sz="2000" b="1">
                <a:solidFill>
                  <a:srgbClr val="FF0000"/>
                </a:solidFill>
                <a:latin typeface="Calibri" pitchFamily="34" charset="0"/>
              </a:rPr>
              <a:t>Беседа</a:t>
            </a:r>
            <a:r>
              <a:rPr lang="ru-RU" sz="2000">
                <a:latin typeface="Calibri" pitchFamily="34" charset="0"/>
              </a:rPr>
              <a:t>  с  учащимися  направлена   </a:t>
            </a:r>
            <a:r>
              <a:rPr lang="ru-RU" sz="2000" u="sng">
                <a:latin typeface="Calibri" pitchFamily="34" charset="0"/>
              </a:rPr>
              <a:t>на   выявление  значимости  для </a:t>
            </a:r>
          </a:p>
          <a:p>
            <a:r>
              <a:rPr lang="ru-RU" sz="2000" u="sng">
                <a:latin typeface="Calibri" pitchFamily="34" charset="0"/>
              </a:rPr>
              <a:t>учащегося полученных на занятиях знаний, умений и навыков и возможности </a:t>
            </a:r>
          </a:p>
          <a:p>
            <a:r>
              <a:rPr lang="ru-RU" sz="2000" u="sng">
                <a:latin typeface="Calibri" pitchFamily="34" charset="0"/>
              </a:rPr>
              <a:t>их применения ребенком в других ситуациях (действия смыслообразования</a:t>
            </a:r>
            <a:r>
              <a:rPr lang="ru-RU" sz="2000">
                <a:latin typeface="Calibri" pitchFamily="34" charset="0"/>
              </a:rPr>
              <a:t>).</a:t>
            </a:r>
          </a:p>
          <a:p>
            <a:endParaRPr lang="ru-RU" sz="2000">
              <a:latin typeface="Calibri" pitchFamily="34" charset="0"/>
            </a:endParaRPr>
          </a:p>
          <a:p>
            <a:r>
              <a:rPr lang="ru-RU" sz="2000">
                <a:latin typeface="Calibri" pitchFamily="34" charset="0"/>
              </a:rPr>
              <a:t> </a:t>
            </a:r>
            <a:r>
              <a:rPr lang="ru-RU" sz="2000" b="1">
                <a:latin typeface="Calibri" pitchFamily="34" charset="0"/>
              </a:rPr>
              <a:t>Цель: выявление смыслообразующих мотивов у обучающихся</a:t>
            </a:r>
            <a:r>
              <a:rPr lang="ru-RU" sz="2000">
                <a:latin typeface="Calibri" pitchFamily="34" charset="0"/>
              </a:rPr>
              <a:t>.</a:t>
            </a:r>
          </a:p>
          <a:p>
            <a:r>
              <a:rPr lang="ru-RU" sz="2000" b="1">
                <a:latin typeface="Calibri" pitchFamily="34" charset="0"/>
              </a:rPr>
              <a:t>Процедура  проведения</a:t>
            </a:r>
            <a:r>
              <a:rPr lang="ru-RU" sz="2000">
                <a:latin typeface="Calibri" pitchFamily="34" charset="0"/>
              </a:rPr>
              <a:t>:  Беседа  с  учащимися  проводится  индивидуально. Учащемуся задаются 3 вопроса, однако их формулировка и порядок  могут  меняться  в  зависимости  от  индивидуальных  особенностей опрашиваемого. Ответы фиксируются в бланке.</a:t>
            </a:r>
          </a:p>
          <a:p>
            <a:r>
              <a:rPr lang="ru-RU" sz="2000">
                <a:latin typeface="Calibri" pitchFamily="34" charset="0"/>
              </a:rPr>
              <a:t>Беседа  с  обучающимися  проводится  1  раз  в  год  (в  конце  учебного </a:t>
            </a:r>
          </a:p>
          <a:p>
            <a:r>
              <a:rPr lang="ru-RU" sz="2000">
                <a:latin typeface="Calibri" pitchFamily="34" charset="0"/>
              </a:rPr>
              <a:t>года).</a:t>
            </a:r>
          </a:p>
          <a:p>
            <a:r>
              <a:rPr lang="ru-RU" sz="2000">
                <a:latin typeface="Calibri" pitchFamily="34" charset="0"/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"/>
          <p:cNvSpPr txBox="1">
            <a:spLocks noChangeArrowheads="1"/>
          </p:cNvSpPr>
          <p:nvPr/>
        </p:nvSpPr>
        <p:spPr bwMode="auto">
          <a:xfrm>
            <a:off x="323850" y="404813"/>
            <a:ext cx="8424863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FF0000"/>
                </a:solidFill>
                <a:latin typeface="Calibri" pitchFamily="34" charset="0"/>
              </a:rPr>
              <a:t>Вопросы беседы.</a:t>
            </a:r>
          </a:p>
          <a:p>
            <a:endParaRPr lang="ru-RU" b="1">
              <a:latin typeface="Calibri" pitchFamily="34" charset="0"/>
            </a:endParaRPr>
          </a:p>
          <a:p>
            <a:r>
              <a:rPr lang="ru-RU" sz="2000" b="1">
                <a:latin typeface="Calibri" pitchFamily="34" charset="0"/>
              </a:rPr>
              <a:t>1. Как ты думаешь, в каких ситуациях знания, полученные в объединении (на </a:t>
            </a:r>
          </a:p>
          <a:p>
            <a:r>
              <a:rPr lang="ru-RU" sz="2000" b="1">
                <a:latin typeface="Calibri" pitchFamily="34" charset="0"/>
              </a:rPr>
              <a:t>занятиях танцами), тебе могут пригодиться?/ Зачем ты хочешь научиться танцевать?</a:t>
            </a:r>
          </a:p>
          <a:p>
            <a:r>
              <a:rPr lang="ru-RU" sz="2000" b="1">
                <a:latin typeface="Calibri" pitchFamily="34" charset="0"/>
              </a:rPr>
              <a:t>2. Ты часто применяешь знания, полученные на занятиях? </a:t>
            </a:r>
          </a:p>
          <a:p>
            <a:r>
              <a:rPr lang="ru-RU" sz="2000" b="1">
                <a:latin typeface="Calibri" pitchFamily="34" charset="0"/>
              </a:rPr>
              <a:t>3.  Ты  хотел  бы  научить  других  детей  тому,  чему  ты  научился  на </a:t>
            </a:r>
          </a:p>
          <a:p>
            <a:r>
              <a:rPr lang="ru-RU" sz="2000" b="1">
                <a:latin typeface="Calibri" pitchFamily="34" charset="0"/>
              </a:rPr>
              <a:t>занятиях в объединении?</a:t>
            </a:r>
          </a:p>
          <a:p>
            <a:r>
              <a:rPr lang="ru-RU" sz="2000" b="1">
                <a:latin typeface="Calibri" pitchFamily="34" charset="0"/>
              </a:rPr>
              <a:t>4. Что тебе больше всего нравится делать на занятиях?</a:t>
            </a:r>
          </a:p>
          <a:p>
            <a:endParaRPr lang="ru-RU" sz="2000" b="1">
              <a:latin typeface="Calibri" pitchFamily="34" charset="0"/>
            </a:endParaRPr>
          </a:p>
          <a:p>
            <a:r>
              <a:rPr lang="ru-RU" sz="2000" b="1">
                <a:solidFill>
                  <a:srgbClr val="FF0000"/>
                </a:solidFill>
                <a:latin typeface="Calibri" pitchFamily="34" charset="0"/>
              </a:rPr>
              <a:t>Оценка  результатов</a:t>
            </a:r>
            <a:r>
              <a:rPr lang="ru-RU" sz="2000">
                <a:latin typeface="Calibri" pitchFamily="34" charset="0"/>
              </a:rPr>
              <a:t>:  Ответы  учащихся  фиксируются  в  бланке, который  позволит  составить  общее  представление  о  смыслообразующих   мотивах учащихся творческого объединения, их намерений.  Данные беседы  можно  сопоставить  с  полученными  данными  анкеты,  направленной  на изучение  мотивации  учащихся  (модифицированная  методика   Н.Г. Лускановой). </a:t>
            </a:r>
          </a:p>
          <a:p>
            <a:endParaRPr lang="ru-RU" sz="20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825" y="476250"/>
            <a:ext cx="8713788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Методы  изучения  мотивации  обучающихся  в  коллективе: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-  наблюдение за поведением обучающихся </a:t>
            </a:r>
            <a:r>
              <a:rPr lang="ru-RU" sz="2000" dirty="0">
                <a:latin typeface="+mn-lt"/>
                <a:cs typeface="+mn-cs"/>
              </a:rPr>
              <a:t>во время занятия и вне его, за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n-lt"/>
                <a:cs typeface="+mn-cs"/>
              </a:rPr>
              <a:t>учебной общественно-полезной, организационной и другими видами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n-lt"/>
                <a:cs typeface="+mn-cs"/>
              </a:rPr>
              <a:t>деятельности, характером общения обучающихся</a:t>
            </a:r>
            <a:r>
              <a:rPr lang="ru-RU" sz="2000" b="1" dirty="0">
                <a:latin typeface="+mn-lt"/>
                <a:cs typeface="+mn-cs"/>
              </a:rPr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-  использование ряда специально подобранных ситуаций </a:t>
            </a:r>
            <a:r>
              <a:rPr lang="ru-RU" sz="2000" dirty="0">
                <a:latin typeface="+mn-lt"/>
                <a:cs typeface="+mn-cs"/>
              </a:rPr>
              <a:t>(их можно назвать экспериментальными педагогическими ситуациями), которые можно включить в естественный ход учебного процесса в виде контрольной,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n-lt"/>
                <a:cs typeface="+mn-cs"/>
              </a:rPr>
              <a:t>самостоятельной работы, заданий;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-  индивидуальная беседа с обучающимися</a:t>
            </a:r>
            <a:r>
              <a:rPr lang="ru-RU" sz="2000" dirty="0">
                <a:latin typeface="+mn-lt"/>
                <a:cs typeface="+mn-cs"/>
              </a:rPr>
              <a:t>, предполагающая прямые 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n-lt"/>
                <a:cs typeface="+mn-cs"/>
              </a:rPr>
              <a:t>косвенные вопросы педагога о мотивах, смысле, целях обучения</a:t>
            </a:r>
            <a:r>
              <a:rPr lang="ru-RU" sz="2000" b="1" dirty="0">
                <a:latin typeface="+mn-lt"/>
                <a:cs typeface="+mn-cs"/>
              </a:rPr>
              <a:t>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-  анкетирование  как  обучающихся, так и родителей, </a:t>
            </a:r>
            <a:r>
              <a:rPr lang="ru-RU" sz="2000" dirty="0">
                <a:latin typeface="+mn-lt"/>
                <a:cs typeface="+mn-cs"/>
              </a:rPr>
              <a:t>помогающее довольно быстро собрать массовый материал  об отношении обучающихся к обучению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-результативность, участие в выставках и конкурсах различного уровня, </a:t>
            </a:r>
            <a:r>
              <a:rPr lang="ru-RU" sz="2000" dirty="0">
                <a:latin typeface="+mn-lt"/>
                <a:cs typeface="+mn-cs"/>
              </a:rPr>
              <a:t>т.е.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n-lt"/>
                <a:cs typeface="+mn-cs"/>
              </a:rPr>
              <a:t>показатель </a:t>
            </a:r>
            <a:r>
              <a:rPr lang="ru-RU" sz="2000" dirty="0" err="1">
                <a:latin typeface="+mn-lt"/>
                <a:cs typeface="+mn-cs"/>
              </a:rPr>
              <a:t>сформированности</a:t>
            </a:r>
            <a:r>
              <a:rPr lang="ru-RU" sz="2000" dirty="0">
                <a:latin typeface="+mn-lt"/>
                <a:cs typeface="+mn-cs"/>
              </a:rPr>
              <a:t> учебной деятельности обучающихся</a:t>
            </a: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Box 1"/>
          <p:cNvSpPr txBox="1">
            <a:spLocks noChangeArrowheads="1"/>
          </p:cNvSpPr>
          <p:nvPr/>
        </p:nvSpPr>
        <p:spPr bwMode="auto">
          <a:xfrm>
            <a:off x="323850" y="333375"/>
            <a:ext cx="8496300" cy="621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Calibri" pitchFamily="34" charset="0"/>
              </a:rPr>
              <a:t>Анкета для родителей </a:t>
            </a:r>
            <a:endParaRPr lang="ru-RU" sz="2000">
              <a:latin typeface="Calibri" pitchFamily="34" charset="0"/>
            </a:endParaRPr>
          </a:p>
          <a:p>
            <a:pPr algn="ctr"/>
            <a:r>
              <a:rPr lang="ru-RU" sz="2000" b="1">
                <a:latin typeface="Calibri" pitchFamily="34" charset="0"/>
              </a:rPr>
              <a:t> по изучению качества образовательных услуг</a:t>
            </a:r>
            <a:endParaRPr lang="ru-RU" sz="2000">
              <a:latin typeface="Calibri" pitchFamily="34" charset="0"/>
            </a:endParaRPr>
          </a:p>
          <a:p>
            <a:r>
              <a:rPr lang="ru-RU" sz="2000">
                <a:latin typeface="Calibri" pitchFamily="34" charset="0"/>
              </a:rPr>
              <a:t> </a:t>
            </a:r>
          </a:p>
          <a:p>
            <a:pPr algn="ctr"/>
            <a:r>
              <a:rPr lang="ru-RU" sz="2000" b="1">
                <a:latin typeface="Calibri" pitchFamily="34" charset="0"/>
              </a:rPr>
              <a:t>Уважаемые родители!</a:t>
            </a:r>
            <a:endParaRPr lang="ru-RU" sz="2000">
              <a:latin typeface="Calibri" pitchFamily="34" charset="0"/>
            </a:endParaRPr>
          </a:p>
          <a:p>
            <a:pPr algn="just"/>
            <a:r>
              <a:rPr lang="ru-RU" sz="2000">
                <a:latin typeface="Calibri" pitchFamily="34" charset="0"/>
              </a:rPr>
              <a:t>Приглашаем  Вас  принять  участие  в  социально-педагогическом </a:t>
            </a:r>
          </a:p>
          <a:p>
            <a:pPr algn="just"/>
            <a:r>
              <a:rPr lang="ru-RU" sz="2000">
                <a:latin typeface="Calibri" pitchFamily="34" charset="0"/>
              </a:rPr>
              <a:t>исследовании, целью которого является изучение качества образовательных </a:t>
            </a:r>
          </a:p>
          <a:p>
            <a:pPr algn="just"/>
            <a:r>
              <a:rPr lang="ru-RU" sz="2000">
                <a:latin typeface="Calibri" pitchFamily="34" charset="0"/>
              </a:rPr>
              <a:t>услуг  в  Центре детского творчества пос.Дербышки</a:t>
            </a:r>
          </a:p>
          <a:p>
            <a:pPr algn="just"/>
            <a:r>
              <a:rPr lang="ru-RU" sz="2000">
                <a:latin typeface="Calibri" pitchFamily="34" charset="0"/>
              </a:rPr>
              <a:t>Просим  Вас  ответить  на  все  вопросы  анкеты.  Анкета  анонимна. </a:t>
            </a:r>
          </a:p>
          <a:p>
            <a:pPr algn="just"/>
            <a:r>
              <a:rPr lang="ru-RU" sz="2000">
                <a:latin typeface="Calibri" pitchFamily="34" charset="0"/>
              </a:rPr>
              <a:t>Результаты опроса будут использованы только в обобщенном виде.</a:t>
            </a:r>
          </a:p>
          <a:p>
            <a:r>
              <a:rPr lang="ru-RU" sz="2000">
                <a:latin typeface="Calibri" pitchFamily="34" charset="0"/>
              </a:rPr>
              <a:t> </a:t>
            </a:r>
          </a:p>
          <a:p>
            <a:r>
              <a:rPr lang="ru-RU" sz="2000">
                <a:latin typeface="Calibri" pitchFamily="34" charset="0"/>
              </a:rPr>
              <a:t>Название  творческого  объединения,  которое  посещает  Ваш </a:t>
            </a:r>
          </a:p>
          <a:p>
            <a:r>
              <a:rPr lang="ru-RU" sz="2000">
                <a:latin typeface="Calibri" pitchFamily="34" charset="0"/>
              </a:rPr>
              <a:t>ребенок_______________________</a:t>
            </a:r>
          </a:p>
          <a:p>
            <a:r>
              <a:rPr lang="ru-RU" sz="2000">
                <a:latin typeface="Calibri" pitchFamily="34" charset="0"/>
              </a:rPr>
              <a:t>Для ответа на вопрос сделайте следующее: прочитайте  утверждение и </a:t>
            </a:r>
          </a:p>
          <a:p>
            <a:r>
              <a:rPr lang="ru-RU" sz="2000">
                <a:latin typeface="Calibri" pitchFamily="34" charset="0"/>
              </a:rPr>
              <a:t>сделайте  отметку,  которая  в  наибольшей  степени  соответствует  вашему </a:t>
            </a:r>
          </a:p>
          <a:p>
            <a:r>
              <a:rPr lang="ru-RU" sz="2000">
                <a:latin typeface="Calibri" pitchFamily="34" charset="0"/>
              </a:rPr>
              <a:t>мнению:  </a:t>
            </a:r>
            <a:r>
              <a:rPr lang="ru-RU" sz="2000" b="1">
                <a:latin typeface="Calibri" pitchFamily="34" charset="0"/>
              </a:rPr>
              <a:t>3</a:t>
            </a:r>
            <a:r>
              <a:rPr lang="ru-RU" sz="2000">
                <a:latin typeface="Calibri" pitchFamily="34" charset="0"/>
              </a:rPr>
              <a:t>-согласен  </a:t>
            </a:r>
            <a:r>
              <a:rPr lang="ru-RU" sz="2000" b="1">
                <a:latin typeface="Calibri" pitchFamily="34" charset="0"/>
              </a:rPr>
              <a:t>2</a:t>
            </a:r>
            <a:r>
              <a:rPr lang="ru-RU" sz="2000">
                <a:latin typeface="Calibri" pitchFamily="34" charset="0"/>
              </a:rPr>
              <a:t>-трудно сказать  </a:t>
            </a:r>
            <a:r>
              <a:rPr lang="ru-RU" sz="2000" b="1">
                <a:latin typeface="Calibri" pitchFamily="34" charset="0"/>
              </a:rPr>
              <a:t>1</a:t>
            </a:r>
            <a:r>
              <a:rPr lang="ru-RU" sz="2000">
                <a:latin typeface="Calibri" pitchFamily="34" charset="0"/>
              </a:rPr>
              <a:t>-не согласен.</a:t>
            </a:r>
          </a:p>
          <a:p>
            <a:endParaRPr lang="ru-RU" sz="2000">
              <a:latin typeface="Calibri" pitchFamily="34" charset="0"/>
            </a:endParaRPr>
          </a:p>
          <a:p>
            <a:r>
              <a:rPr lang="ru-RU" sz="2000">
                <a:latin typeface="Calibri" pitchFamily="34" charset="0"/>
              </a:rPr>
              <a:t>Заранее благодарим  за сотрудничество.</a:t>
            </a:r>
          </a:p>
          <a:p>
            <a:r>
              <a:rPr lang="ru-RU" sz="2000">
                <a:latin typeface="Calibri" pitchFamily="34" charset="0"/>
              </a:rPr>
              <a:t> </a:t>
            </a:r>
          </a:p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768350" y="265113"/>
            <a:ext cx="7607300" cy="3079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400" b="1">
                <a:cs typeface="Times New Roman" pitchFamily="18" charset="0"/>
              </a:rPr>
              <a:t>Оценка результатов опроса родителей  по оценке качества образовательных услуг</a:t>
            </a:r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68313" y="692150"/>
          <a:ext cx="7775575" cy="5938838"/>
        </p:xfrm>
        <a:graphic>
          <a:graphicData uri="http://schemas.openxmlformats.org/drawingml/2006/table">
            <a:tbl>
              <a:tblPr/>
              <a:tblGrid>
                <a:gridCol w="3884612"/>
                <a:gridCol w="1384300"/>
                <a:gridCol w="1382713"/>
                <a:gridCol w="1123950"/>
              </a:tblGrid>
              <a:tr h="36036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Общая комфортность среды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Согласен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Трудно сказать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Не согласен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1.Мой ребенок ходит в центр детского творчества   с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удовольствием.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43 (61%)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21 (30%)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 (9%)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8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2.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Образовательная среда центра детского творчества способствует выявлению и развитию способностей моего ребенка.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47 (67%)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 (27%)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 (6%)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8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3.  Материалы,  оборудование  и  мебель  в  ЦДТ  соответствует  потребностям  и  потенциальным  возможностям детей.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35(50%)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 (23%)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 (27%)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8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Взаимодействие детей и взрослых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88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1.Сотрудники центра детского творчества проявляют доброжелательность, внимание, уважение к личности ребенка.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51(73%)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15(21%)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4(6%)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25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2.Педагоги  привлекают  внимания  детей  к  эмоциональному состоянию  друг  друга,  поощряют  проявление  сочувствия, сопереживания  сверстников,  обучая  социально  приемлемым формам взаимодействия.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49(70%)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12(17%)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9(13%) 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3.Педагоги  учитывают  возрастные  индивидуальные  особенности каждого ребенка.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54(77%)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10(14%)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6(9%)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4.Сотрудники  центра  детского  творчества   создают ситуацию  успеха,  дают  эмоциональную  оценку  всех  достижений моего ребенка.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61(87%)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7(10%)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2(3%)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33929" marR="3392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188" y="260350"/>
          <a:ext cx="7848600" cy="6392863"/>
        </p:xfrm>
        <a:graphic>
          <a:graphicData uri="http://schemas.openxmlformats.org/drawingml/2006/table">
            <a:tbl>
              <a:tblPr/>
              <a:tblGrid>
                <a:gridCol w="3922712"/>
                <a:gridCol w="1395413"/>
                <a:gridCol w="1397000"/>
                <a:gridCol w="1133475"/>
              </a:tblGrid>
              <a:tr h="11112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Взаимодействие с семьями и социокультурным окружением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1.Родители или другие члены семьи принимают активное участие в деятельности центра детского творчества.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Ваше участие?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32(46%)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21(30%)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17(24%)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2.Учреждение  открыто  предоставляет  публичную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информацию о своей деятельности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51(73%)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12(17%)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7(10%)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3.Мне  известно,  что  центр  детского  творчества  принимает  участие  в  различных  конкурсах  и  фестивалях  города, области, страны.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46(66%)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13(18%)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11(16%)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4.Родителям предоставляется возможность внесения предложений направленных  на  улучшение  работы  центра  детского  творчества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31(44%)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28 (40%)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11(16%)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5.  Любые  предложения  родителей  рассматриваются администрацией  и  педагогами,  учитываются  при  дальнейшей работе.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54 (77%)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10(14%)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6(9%)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12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Реализация образовательной программы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15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1.Педагоги  используют  в  работе  с  детьми  современные  формы  и методы  (аудио,  видео  записи,  мульти-медийные  презентации, обучающие компьютерные игры и т.д.).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37(53%)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23(33%)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10(14%)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2.Я  своевременно  получаю  информацию  об  усвоении  моим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ребенком образовательной программы.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44(63%)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21(30%)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5(7%)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12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Обеспечение безопасности жизнедеятельности, охрана здоровья детей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1.В   центре  детского  творчества      созданы  условия для  эффективной  и  безопасной  организации  совместной  и самостоятельной деятельности детей.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47(67%)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15(21%)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8(11%)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2. Я спокойно оставляю ребёнка в центре детского творчества.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59(84%)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9(13%)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2(3%)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12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Профессиональные компетенции педагогов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1.Педагоги     компетентны, умеют дать нужный совет тактично и ненавязчиво.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54(77%)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9(13%)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7(10%)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2.Благодаря помощи педагогов мне легче преодолевать сложности в воспитании моего ребенка.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42(60%)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18(26%)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10(14%)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24439" marR="2443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 descr="C:\Users\admin\Downloads\перемены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8000" y="-66675"/>
            <a:ext cx="10160000" cy="699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</TotalTime>
  <Words>1354</Words>
  <Application>Microsoft Office PowerPoint</Application>
  <PresentationFormat>Экран (4:3)</PresentationFormat>
  <Paragraphs>226</Paragraphs>
  <Slides>25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Calibri</vt:lpstr>
      <vt:lpstr>Arial</vt:lpstr>
      <vt:lpstr>Times New Roman</vt:lpstr>
      <vt:lpstr>Cambria</vt:lpstr>
      <vt:lpstr>Тема Office</vt:lpstr>
      <vt:lpstr>Диагностика развития надпредметных компетенций обучающихся  в рамках  мониторинга качества освоения образовательной программы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качества освоения образовательных программ</dc:title>
  <dc:creator>admin</dc:creator>
  <cp:lastModifiedBy>DNS</cp:lastModifiedBy>
  <cp:revision>153</cp:revision>
  <dcterms:created xsi:type="dcterms:W3CDTF">2018-12-10T12:42:58Z</dcterms:created>
  <dcterms:modified xsi:type="dcterms:W3CDTF">2021-01-11T13:00:24Z</dcterms:modified>
</cp:coreProperties>
</file>